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3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>
                <a:solidFill>
                  <a:prstClr val="black"/>
                </a:solidFill>
              </a:rPr>
              <a:pPr/>
              <a:t>11/14/2017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>
                <a:solidFill>
                  <a:prstClr val="black"/>
                </a:solidFill>
              </a:rPr>
              <a:pPr algn="r"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979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>
                <a:solidFill>
                  <a:prstClr val="black"/>
                </a:solidFill>
              </a:rPr>
              <a:pPr/>
              <a:t>11/14/2017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>
                <a:solidFill>
                  <a:prstClr val="black"/>
                </a:solidFill>
              </a:rPr>
              <a:pPr algn="r"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55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>
                <a:solidFill>
                  <a:prstClr val="black"/>
                </a:solidFill>
              </a:rPr>
              <a:pPr/>
              <a:t>11/14/2017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>
                <a:solidFill>
                  <a:prstClr val="black"/>
                </a:solidFill>
              </a:rPr>
              <a:pPr algn="r"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651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>
                <a:solidFill>
                  <a:prstClr val="black"/>
                </a:solidFill>
              </a:rPr>
              <a:pPr/>
              <a:t>11/14/2017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>
                <a:solidFill>
                  <a:prstClr val="black"/>
                </a:solidFill>
              </a:rPr>
              <a:pPr algn="r"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616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>
                <a:solidFill>
                  <a:prstClr val="black"/>
                </a:solidFill>
              </a:rPr>
              <a:pPr/>
              <a:t>11/14/2017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>
                <a:solidFill>
                  <a:prstClr val="black"/>
                </a:solidFill>
              </a:rPr>
              <a:pPr algn="r"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36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>
                <a:solidFill>
                  <a:prstClr val="black"/>
                </a:solidFill>
              </a:rPr>
              <a:pPr/>
              <a:t>11/14/2017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>
                <a:solidFill>
                  <a:prstClr val="black"/>
                </a:solidFill>
              </a:rPr>
              <a:pPr algn="r"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33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>
                <a:solidFill>
                  <a:prstClr val="black"/>
                </a:solidFill>
              </a:rPr>
              <a:pPr/>
              <a:t>11/14/2017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>
                <a:solidFill>
                  <a:prstClr val="black"/>
                </a:solidFill>
              </a:rPr>
              <a:pPr algn="r"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723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CE5D7-573D-4167-BB4D-ACDF936AB87D}" type="datetimeFigureOut">
              <a:rPr lang="el-GR" smtClean="0">
                <a:solidFill>
                  <a:prstClr val="black"/>
                </a:solidFill>
              </a:rPr>
              <a:pPr/>
              <a:t>14/11/2017</a:t>
            </a:fld>
            <a:endParaRPr lang="el-GR">
              <a:solidFill>
                <a:prstClr val="black"/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DE40-66CA-4027-BA66-CD2E06EE0F07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>
              <a:solidFill>
                <a:prstClr val="black"/>
              </a:solidFill>
            </a:endParaRPr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83432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10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5C14FD69-4A85-4715-A222-ABB225B63BC6}" type="datetimeFigureOut">
              <a:rPr lang="en-US" smtClean="0">
                <a:solidFill>
                  <a:prstClr val="black"/>
                </a:solidFill>
              </a:rPr>
              <a:pPr/>
              <a:t>11/14/2017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>
                <a:solidFill>
                  <a:prstClr val="black"/>
                </a:solidFill>
              </a:rPr>
              <a:pPr algn="r"/>
              <a:t>‹#›</a:t>
            </a:fld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484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5094577"/>
            <a:ext cx="6923112" cy="92522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Special Secretariat for SSE</a:t>
            </a:r>
          </a:p>
          <a:p>
            <a:r>
              <a:rPr lang="en-US" dirty="0" smtClean="0"/>
              <a:t>Ministry of </a:t>
            </a:r>
            <a:r>
              <a:rPr lang="en-US" dirty="0" err="1" smtClean="0"/>
              <a:t>Labour</a:t>
            </a:r>
            <a:r>
              <a:rPr lang="en-US" dirty="0" smtClean="0"/>
              <a:t>, Social Security and </a:t>
            </a:r>
            <a:r>
              <a:rPr lang="en-US" smtClean="0"/>
              <a:t>Social Solidarity </a:t>
            </a:r>
            <a:r>
              <a:rPr lang="en-US" dirty="0" smtClean="0"/>
              <a:t>Greece</a:t>
            </a:r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and Solidarity Economy impact to Society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902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Let's first define what we mean SSE</a:t>
            </a:r>
          </a:p>
          <a:p>
            <a:r>
              <a:rPr lang="en-US" dirty="0" smtClean="0"/>
              <a:t>SSE entities differ from those of the classical economy, in that they do not have a profit as their goal but their core purpose is the benefit of society.</a:t>
            </a:r>
          </a:p>
          <a:p>
            <a:r>
              <a:rPr lang="en-US" dirty="0" smtClean="0"/>
              <a:t>Profit goes is the means to improve the wellbeing of the people and the society</a:t>
            </a:r>
          </a:p>
          <a:p>
            <a:r>
              <a:rPr lang="en-US" dirty="0" smtClean="0"/>
              <a:t>To do this, members of SSE entities need to find new innovative ways to meet social needs based on cooperation and giving rather than on competition and individual benefit.</a:t>
            </a:r>
          </a:p>
          <a:p>
            <a:r>
              <a:rPr lang="en-US" dirty="0" smtClean="0"/>
              <a:t>Democratic governance “one person – one vote”</a:t>
            </a:r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mean by SSE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6167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/>
          <p:cNvSpPr/>
          <p:nvPr/>
        </p:nvSpPr>
        <p:spPr>
          <a:xfrm>
            <a:off x="472547" y="1566890"/>
            <a:ext cx="8208912" cy="51024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2400" b="1" dirty="0" smtClean="0">
                <a:solidFill>
                  <a:srgbClr val="C0504D">
                    <a:lumMod val="50000"/>
                  </a:srgbClr>
                </a:solidFill>
              </a:rPr>
              <a:t>Society</a:t>
            </a:r>
            <a:endParaRPr lang="el-GR" sz="2400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2924944"/>
            <a:ext cx="2376264" cy="9000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Regular enterprise </a:t>
            </a:r>
            <a:r>
              <a:rPr lang="el-GR" dirty="0" smtClean="0">
                <a:solidFill>
                  <a:srgbClr val="FFFFFF"/>
                </a:solidFill>
              </a:rPr>
              <a:t>Α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90795" y="4523520"/>
            <a:ext cx="2376264" cy="9000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Regular enterprise </a:t>
            </a:r>
            <a:r>
              <a:rPr lang="el-GR" dirty="0" smtClean="0">
                <a:solidFill>
                  <a:srgbClr val="FFFFFF"/>
                </a:solidFill>
              </a:rPr>
              <a:t>Β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2079" y="2924944"/>
            <a:ext cx="2376264" cy="9000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Regular </a:t>
            </a:r>
            <a:r>
              <a:rPr lang="en-US" dirty="0">
                <a:solidFill>
                  <a:srgbClr val="FFFFFF"/>
                </a:solidFill>
              </a:rPr>
              <a:t>enterprise C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69528" y="4509120"/>
            <a:ext cx="2376264" cy="9144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Regular </a:t>
            </a:r>
            <a:r>
              <a:rPr lang="en-US" dirty="0" smtClean="0">
                <a:solidFill>
                  <a:srgbClr val="FFFFFF"/>
                </a:solidFill>
              </a:rPr>
              <a:t>enterprise D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2" name="Βέλος προς τα κάτω 11"/>
          <p:cNvSpPr/>
          <p:nvPr/>
        </p:nvSpPr>
        <p:spPr>
          <a:xfrm>
            <a:off x="6156176" y="2126230"/>
            <a:ext cx="648072" cy="100811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14" name="Βέλος προς τα κάτω 13"/>
          <p:cNvSpPr/>
          <p:nvPr/>
        </p:nvSpPr>
        <p:spPr>
          <a:xfrm>
            <a:off x="2267744" y="2150503"/>
            <a:ext cx="648072" cy="100811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16" name="Βέλος προς τα κάτω 15"/>
          <p:cNvSpPr/>
          <p:nvPr/>
        </p:nvSpPr>
        <p:spPr>
          <a:xfrm rot="10800000">
            <a:off x="2267744" y="5229200"/>
            <a:ext cx="648072" cy="100811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17" name="Βέλος προς τα κάτω 16"/>
          <p:cNvSpPr/>
          <p:nvPr/>
        </p:nvSpPr>
        <p:spPr>
          <a:xfrm rot="10800000">
            <a:off x="6156176" y="5229200"/>
            <a:ext cx="648072" cy="100811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79712" y="177281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</a:rPr>
              <a:t>Profit</a:t>
            </a: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68143" y="177281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</a:rPr>
              <a:t>Profit</a:t>
            </a: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79712" y="620676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</a:rPr>
              <a:t>Profit</a:t>
            </a: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68143" y="620676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</a:rPr>
              <a:t>Profit</a:t>
            </a: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07705" y="476672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black"/>
                </a:solidFill>
              </a:rPr>
              <a:t>Regular Entrepreneurship</a:t>
            </a:r>
            <a:endParaRPr lang="el-GR" sz="2800" b="1" dirty="0">
              <a:solidFill>
                <a:prstClr val="black"/>
              </a:solidFill>
            </a:endParaRPr>
          </a:p>
        </p:txBody>
      </p:sp>
      <p:pic>
        <p:nvPicPr>
          <p:cNvPr id="23" name="Εικόνα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742" y="188640"/>
            <a:ext cx="985698" cy="972133"/>
          </a:xfrm>
          <a:prstGeom prst="rect">
            <a:avLst/>
          </a:prstGeom>
        </p:spPr>
      </p:pic>
      <p:pic>
        <p:nvPicPr>
          <p:cNvPr id="24" name="Picture 2" descr="C:\Users\avorloou\Dropbox\ΕΓ ΚΑΛΟ Team Folder\Events - Συνέδρια\1η Έκθεση ΚΑΛΟ\+γ+Σ+δ+θ WEB BANNER\Web-Banner_300x250px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70" y="260648"/>
            <a:ext cx="103691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19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/>
          <p:cNvSpPr/>
          <p:nvPr/>
        </p:nvSpPr>
        <p:spPr>
          <a:xfrm>
            <a:off x="358138" y="1588028"/>
            <a:ext cx="8208912" cy="51024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2400" b="1" dirty="0" smtClean="0">
                <a:solidFill>
                  <a:srgbClr val="C0504D">
                    <a:lumMod val="50000"/>
                  </a:srgbClr>
                </a:solidFill>
              </a:rPr>
              <a:t>Society</a:t>
            </a:r>
            <a:endParaRPr lang="el-GR" sz="2400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51960" y="2924944"/>
            <a:ext cx="3060000" cy="10800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Regular enterprise </a:t>
            </a:r>
            <a:r>
              <a:rPr lang="el-GR" dirty="0" smtClean="0">
                <a:solidFill>
                  <a:srgbClr val="FFFFFF"/>
                </a:solidFill>
              </a:rPr>
              <a:t> </a:t>
            </a:r>
            <a:r>
              <a:rPr lang="el-GR" dirty="0">
                <a:solidFill>
                  <a:srgbClr val="FFFFFF"/>
                </a:solidFill>
              </a:rPr>
              <a:t>Α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70132" y="4365104"/>
            <a:ext cx="3060000" cy="10800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Regular enterprise </a:t>
            </a:r>
            <a:r>
              <a:rPr lang="el-GR" dirty="0" smtClean="0">
                <a:solidFill>
                  <a:srgbClr val="FFFFFF"/>
                </a:solidFill>
              </a:rPr>
              <a:t>Β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2039" y="2924944"/>
            <a:ext cx="3060000" cy="10800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Regular enterprise </a:t>
            </a:r>
            <a:r>
              <a:rPr lang="en-US" dirty="0" smtClean="0">
                <a:solidFill>
                  <a:srgbClr val="FFFFFF"/>
                </a:solidFill>
              </a:rPr>
              <a:t>C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32039" y="4365104"/>
            <a:ext cx="3060000" cy="10800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Regular enterprise D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2" name="Βέλος προς τα κάτω 11"/>
          <p:cNvSpPr/>
          <p:nvPr/>
        </p:nvSpPr>
        <p:spPr>
          <a:xfrm>
            <a:off x="6138004" y="2126230"/>
            <a:ext cx="648072" cy="100811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14" name="Βέλος προς τα κάτω 13"/>
          <p:cNvSpPr/>
          <p:nvPr/>
        </p:nvSpPr>
        <p:spPr>
          <a:xfrm>
            <a:off x="2376096" y="2150503"/>
            <a:ext cx="648072" cy="100811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16" name="Βέλος προς τα κάτω 15"/>
          <p:cNvSpPr/>
          <p:nvPr/>
        </p:nvSpPr>
        <p:spPr>
          <a:xfrm rot="10800000">
            <a:off x="2376096" y="5229200"/>
            <a:ext cx="648072" cy="100811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17" name="Βέλος προς τα κάτω 16"/>
          <p:cNvSpPr/>
          <p:nvPr/>
        </p:nvSpPr>
        <p:spPr>
          <a:xfrm rot="10800000">
            <a:off x="6138004" y="5229200"/>
            <a:ext cx="648072" cy="100811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88064" y="177281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</a:rPr>
              <a:t>Profit</a:t>
            </a: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49971" y="177281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</a:rPr>
              <a:t>Profit</a:t>
            </a: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88064" y="620676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</a:rPr>
              <a:t>Profit</a:t>
            </a: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49971" y="620676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</a:rPr>
              <a:t>Profit</a:t>
            </a: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07705" y="476672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black"/>
                </a:solidFill>
              </a:rPr>
              <a:t>Regular Entrepreneurship</a:t>
            </a:r>
            <a:endParaRPr lang="el-GR" sz="2800" b="1" dirty="0">
              <a:solidFill>
                <a:prstClr val="black"/>
              </a:solidFill>
            </a:endParaRPr>
          </a:p>
        </p:txBody>
      </p:sp>
      <p:pic>
        <p:nvPicPr>
          <p:cNvPr id="23" name="Εικόνα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742" y="188640"/>
            <a:ext cx="985698" cy="972133"/>
          </a:xfrm>
          <a:prstGeom prst="rect">
            <a:avLst/>
          </a:prstGeom>
        </p:spPr>
      </p:pic>
      <p:pic>
        <p:nvPicPr>
          <p:cNvPr id="24" name="Picture 2" descr="C:\Users\avorloou\Dropbox\ΕΓ ΚΑΛΟ Team Folder\Events - Συνέδρια\1η Έκθεση ΚΑΛΟ\+γ+Σ+δ+θ WEB BANNER\Web-Banner_300x250px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70" y="260648"/>
            <a:ext cx="103691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677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/>
          <p:cNvSpPr/>
          <p:nvPr/>
        </p:nvSpPr>
        <p:spPr>
          <a:xfrm>
            <a:off x="472547" y="1566890"/>
            <a:ext cx="8208912" cy="51024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2400" b="1" dirty="0" smtClean="0">
                <a:solidFill>
                  <a:srgbClr val="C0504D">
                    <a:lumMod val="50000"/>
                  </a:srgbClr>
                </a:solidFill>
              </a:rPr>
              <a:t>Society</a:t>
            </a:r>
            <a:endParaRPr lang="el-GR" sz="2400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0132" y="2979171"/>
            <a:ext cx="3600000" cy="14400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Regular enterprise </a:t>
            </a:r>
            <a:r>
              <a:rPr lang="el-GR" dirty="0" smtClean="0">
                <a:solidFill>
                  <a:srgbClr val="FFFFFF"/>
                </a:solidFill>
              </a:rPr>
              <a:t>Α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00132" y="4689930"/>
            <a:ext cx="1800000" cy="646331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Regular enterprise </a:t>
            </a:r>
            <a:r>
              <a:rPr lang="el-GR" dirty="0" smtClean="0">
                <a:solidFill>
                  <a:srgbClr val="FFFFFF"/>
                </a:solidFill>
              </a:rPr>
              <a:t>Β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039" y="3321818"/>
            <a:ext cx="1800000" cy="646331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Regular enterprise </a:t>
            </a:r>
            <a:r>
              <a:rPr lang="en-US" dirty="0" smtClean="0">
                <a:solidFill>
                  <a:srgbClr val="FFFFFF"/>
                </a:solidFill>
              </a:rPr>
              <a:t>C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62039" y="4689930"/>
            <a:ext cx="1800000" cy="646331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Regular enterprise </a:t>
            </a:r>
            <a:r>
              <a:rPr lang="en-US" dirty="0" smtClean="0">
                <a:solidFill>
                  <a:srgbClr val="FFFFFF"/>
                </a:solidFill>
              </a:rPr>
              <a:t>D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2" name="Βέλος προς τα κάτω 11"/>
          <p:cNvSpPr/>
          <p:nvPr/>
        </p:nvSpPr>
        <p:spPr>
          <a:xfrm>
            <a:off x="6219097" y="2756377"/>
            <a:ext cx="485884" cy="713454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14" name="Βέλος προς τα κάτω 13"/>
          <p:cNvSpPr/>
          <p:nvPr/>
        </p:nvSpPr>
        <p:spPr>
          <a:xfrm>
            <a:off x="2376096" y="2150503"/>
            <a:ext cx="648072" cy="100811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88064" y="177281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</a:rPr>
              <a:t>Profit</a:t>
            </a: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49971" y="177281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</a:rPr>
              <a:t>Profit</a:t>
            </a: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88064" y="620676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</a:rPr>
              <a:t>Profit</a:t>
            </a: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49971" y="620676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</a:rPr>
              <a:t>Profit</a:t>
            </a: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07705" y="476672"/>
            <a:ext cx="5639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black"/>
                </a:solidFill>
              </a:rPr>
              <a:t>Regular Entrepreneurship</a:t>
            </a:r>
            <a:endParaRPr lang="el-GR" sz="2800" b="1" dirty="0">
              <a:solidFill>
                <a:prstClr val="black"/>
              </a:solidFill>
            </a:endParaRPr>
          </a:p>
        </p:txBody>
      </p:sp>
      <p:sp>
        <p:nvSpPr>
          <p:cNvPr id="23" name="Βέλος προς τα κάτω 22"/>
          <p:cNvSpPr/>
          <p:nvPr/>
        </p:nvSpPr>
        <p:spPr>
          <a:xfrm rot="10800000">
            <a:off x="6237270" y="5229200"/>
            <a:ext cx="485884" cy="713454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24" name="Βέλος προς τα κάτω 23"/>
          <p:cNvSpPr/>
          <p:nvPr/>
        </p:nvSpPr>
        <p:spPr>
          <a:xfrm rot="10800000">
            <a:off x="2457190" y="5229200"/>
            <a:ext cx="485884" cy="713454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25" name="Βέλος προς τα κάτω 24"/>
          <p:cNvSpPr/>
          <p:nvPr/>
        </p:nvSpPr>
        <p:spPr>
          <a:xfrm rot="5400000">
            <a:off x="4702557" y="2991668"/>
            <a:ext cx="485884" cy="146707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26" name="Βέλος προς τα κάτω 25"/>
          <p:cNvSpPr/>
          <p:nvPr/>
        </p:nvSpPr>
        <p:spPr>
          <a:xfrm rot="6959355">
            <a:off x="4727802" y="3594705"/>
            <a:ext cx="485884" cy="1790117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27" name="Βέλος προς τα κάτω 26"/>
          <p:cNvSpPr/>
          <p:nvPr/>
        </p:nvSpPr>
        <p:spPr>
          <a:xfrm rot="10800000">
            <a:off x="2457190" y="4118125"/>
            <a:ext cx="485884" cy="713454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pic>
        <p:nvPicPr>
          <p:cNvPr id="28" name="Εικόνα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742" y="188640"/>
            <a:ext cx="985698" cy="972133"/>
          </a:xfrm>
          <a:prstGeom prst="rect">
            <a:avLst/>
          </a:prstGeom>
        </p:spPr>
      </p:pic>
      <p:pic>
        <p:nvPicPr>
          <p:cNvPr id="29" name="Picture 2" descr="C:\Users\avorloou\Dropbox\ΕΓ ΚΑΛΟ Team Folder\Events - Συνέδρια\1η Έκθεση ΚΑΛΟ\+γ+Σ+δ+θ WEB BANNER\Web-Banner_300x250px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70" y="260648"/>
            <a:ext cx="103691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15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/>
          <p:cNvSpPr/>
          <p:nvPr/>
        </p:nvSpPr>
        <p:spPr>
          <a:xfrm>
            <a:off x="472547" y="1566890"/>
            <a:ext cx="8208912" cy="51024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2400" b="1" dirty="0" smtClean="0">
                <a:solidFill>
                  <a:srgbClr val="C0504D">
                    <a:lumMod val="50000"/>
                  </a:srgbClr>
                </a:solidFill>
              </a:rPr>
              <a:t>Society</a:t>
            </a:r>
            <a:endParaRPr lang="el-GR" sz="2400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2924944"/>
            <a:ext cx="2376264" cy="900000"/>
          </a:xfrm>
          <a:prstGeom prst="rect">
            <a:avLst/>
          </a:prstGeom>
          <a:ln w="38100"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Social Enterprise </a:t>
            </a:r>
            <a:r>
              <a:rPr lang="el-GR" dirty="0" smtClean="0">
                <a:solidFill>
                  <a:prstClr val="black"/>
                </a:solidFill>
              </a:rPr>
              <a:t>Α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4509120"/>
            <a:ext cx="2376264" cy="900000"/>
          </a:xfrm>
          <a:prstGeom prst="rect">
            <a:avLst/>
          </a:prstGeom>
          <a:ln w="38100"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dirty="0">
                <a:solidFill>
                  <a:prstClr val="black"/>
                </a:solidFill>
              </a:rPr>
              <a:t>Social Enterprise </a:t>
            </a:r>
            <a:r>
              <a:rPr lang="el-GR" dirty="0" smtClean="0">
                <a:solidFill>
                  <a:prstClr val="black"/>
                </a:solidFill>
              </a:rPr>
              <a:t>Β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6079" y="2950461"/>
            <a:ext cx="2376264" cy="900000"/>
          </a:xfrm>
          <a:prstGeom prst="rect">
            <a:avLst/>
          </a:prstGeom>
          <a:ln w="38100"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dirty="0">
                <a:solidFill>
                  <a:prstClr val="black"/>
                </a:solidFill>
              </a:rPr>
              <a:t>Social Enterprise </a:t>
            </a:r>
            <a:r>
              <a:rPr lang="en-US" dirty="0" smtClean="0">
                <a:solidFill>
                  <a:prstClr val="black"/>
                </a:solidFill>
              </a:rPr>
              <a:t>C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6079" y="4495633"/>
            <a:ext cx="2376264" cy="900000"/>
          </a:xfrm>
          <a:prstGeom prst="rect">
            <a:avLst/>
          </a:prstGeom>
          <a:ln w="38100"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dirty="0">
                <a:solidFill>
                  <a:prstClr val="black"/>
                </a:solidFill>
              </a:rPr>
              <a:t>Social Enterprise </a:t>
            </a:r>
            <a:r>
              <a:rPr lang="en-US" dirty="0" smtClean="0">
                <a:solidFill>
                  <a:prstClr val="black"/>
                </a:solidFill>
              </a:rPr>
              <a:t>D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14" name="Βέλος προς τα κάτω 13"/>
          <p:cNvSpPr/>
          <p:nvPr/>
        </p:nvSpPr>
        <p:spPr>
          <a:xfrm>
            <a:off x="1619673" y="2166663"/>
            <a:ext cx="648072" cy="100811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31641" y="1695291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</a:rPr>
              <a:t>Profit</a:t>
            </a: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07705" y="476672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504D">
                    <a:lumMod val="75000"/>
                  </a:srgbClr>
                </a:solidFill>
              </a:rPr>
              <a:t>Social Entrepreneurship</a:t>
            </a:r>
            <a:endParaRPr lang="el-GR" sz="2800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23" name="Βέλος προς τα κάτω 22"/>
          <p:cNvSpPr/>
          <p:nvPr/>
        </p:nvSpPr>
        <p:spPr>
          <a:xfrm rot="10800000">
            <a:off x="2879812" y="2166663"/>
            <a:ext cx="648072" cy="1008112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9771" y="1556792"/>
            <a:ext cx="1368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</a:rPr>
              <a:t>Social Impact</a:t>
            </a: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24" name="Βέλος προς τα κάτω 23"/>
          <p:cNvSpPr/>
          <p:nvPr/>
        </p:nvSpPr>
        <p:spPr>
          <a:xfrm>
            <a:off x="5544111" y="2166663"/>
            <a:ext cx="648072" cy="100811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6079" y="1695291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</a:rPr>
              <a:t>Profit</a:t>
            </a: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26" name="Βέλος προς τα κάτω 25"/>
          <p:cNvSpPr/>
          <p:nvPr/>
        </p:nvSpPr>
        <p:spPr>
          <a:xfrm rot="10800000">
            <a:off x="6804250" y="2166663"/>
            <a:ext cx="648072" cy="1008112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44209" y="1556792"/>
            <a:ext cx="1368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</a:rPr>
              <a:t>Social Impact</a:t>
            </a: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36" name="Βέλος προς τα κάτω 35"/>
          <p:cNvSpPr/>
          <p:nvPr/>
        </p:nvSpPr>
        <p:spPr>
          <a:xfrm rot="10800000">
            <a:off x="1696686" y="5133595"/>
            <a:ext cx="648072" cy="100811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332388" y="6183163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</a:rPr>
              <a:t>Profit</a:t>
            </a: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38" name="Βέλος προς τα κάτω 37"/>
          <p:cNvSpPr/>
          <p:nvPr/>
        </p:nvSpPr>
        <p:spPr>
          <a:xfrm>
            <a:off x="2956825" y="5133595"/>
            <a:ext cx="648072" cy="1008112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56521" y="6069699"/>
            <a:ext cx="1368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Social Impact</a:t>
            </a: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40" name="Βέλος προς τα κάτω 39"/>
          <p:cNvSpPr/>
          <p:nvPr/>
        </p:nvSpPr>
        <p:spPr>
          <a:xfrm rot="10800000">
            <a:off x="5544109" y="5133595"/>
            <a:ext cx="648072" cy="100811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79811" y="6183163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Profit</a:t>
            </a: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42" name="Βέλος προς τα κάτω 41"/>
          <p:cNvSpPr/>
          <p:nvPr/>
        </p:nvSpPr>
        <p:spPr>
          <a:xfrm>
            <a:off x="6804248" y="5133595"/>
            <a:ext cx="648072" cy="1008112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403944" y="6069699"/>
            <a:ext cx="1368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Social Impact</a:t>
            </a:r>
            <a:endParaRPr lang="el-GR" b="1" dirty="0">
              <a:solidFill>
                <a:prstClr val="black"/>
              </a:solidFill>
            </a:endParaRPr>
          </a:p>
        </p:txBody>
      </p:sp>
      <p:pic>
        <p:nvPicPr>
          <p:cNvPr id="44" name="Εικόνα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742" y="188640"/>
            <a:ext cx="985698" cy="972133"/>
          </a:xfrm>
          <a:prstGeom prst="rect">
            <a:avLst/>
          </a:prstGeom>
        </p:spPr>
      </p:pic>
      <p:pic>
        <p:nvPicPr>
          <p:cNvPr id="45" name="Picture 2" descr="C:\Users\avorloou\Dropbox\ΕΓ ΚΑΛΟ Team Folder\Events - Συνέδρια\1η Έκθεση ΚΑΛΟ\+γ+Σ+δ+θ WEB BANNER\Web-Banner_300x250px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70" y="260648"/>
            <a:ext cx="103691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80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/>
          <p:cNvSpPr/>
          <p:nvPr/>
        </p:nvSpPr>
        <p:spPr>
          <a:xfrm>
            <a:off x="472547" y="1566890"/>
            <a:ext cx="8208912" cy="51024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2400" b="1" dirty="0" smtClean="0">
                <a:solidFill>
                  <a:srgbClr val="C0504D">
                    <a:lumMod val="50000"/>
                  </a:srgbClr>
                </a:solidFill>
              </a:rPr>
              <a:t>Society</a:t>
            </a:r>
            <a:endParaRPr lang="el-GR" sz="2400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14439" y="2962096"/>
            <a:ext cx="2376264" cy="900000"/>
          </a:xfrm>
          <a:prstGeom prst="rect">
            <a:avLst/>
          </a:prstGeom>
          <a:ln w="38100"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Social Enterprise </a:t>
            </a:r>
            <a:r>
              <a:rPr lang="el-GR" dirty="0" smtClean="0">
                <a:solidFill>
                  <a:prstClr val="black"/>
                </a:solidFill>
              </a:rPr>
              <a:t>Α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14439" y="4509120"/>
            <a:ext cx="2376264" cy="900000"/>
          </a:xfrm>
          <a:prstGeom prst="rect">
            <a:avLst/>
          </a:prstGeom>
          <a:ln w="38100"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dirty="0">
                <a:solidFill>
                  <a:prstClr val="black"/>
                </a:solidFill>
              </a:rPr>
              <a:t>Social Enterprise </a:t>
            </a:r>
            <a:r>
              <a:rPr lang="el-GR" dirty="0" smtClean="0">
                <a:solidFill>
                  <a:prstClr val="black"/>
                </a:solidFill>
              </a:rPr>
              <a:t>Β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87722" y="2962096"/>
            <a:ext cx="2376264" cy="900000"/>
          </a:xfrm>
          <a:prstGeom prst="rect">
            <a:avLst/>
          </a:prstGeom>
          <a:ln w="38100"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dirty="0">
                <a:solidFill>
                  <a:prstClr val="black"/>
                </a:solidFill>
              </a:rPr>
              <a:t>Social Enterprise </a:t>
            </a:r>
            <a:r>
              <a:rPr lang="en-US" dirty="0" smtClean="0">
                <a:solidFill>
                  <a:prstClr val="black"/>
                </a:solidFill>
              </a:rPr>
              <a:t>C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92083" y="4509120"/>
            <a:ext cx="2376264" cy="900000"/>
          </a:xfrm>
          <a:prstGeom prst="rect">
            <a:avLst/>
          </a:prstGeom>
          <a:ln w="38100"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dirty="0">
                <a:solidFill>
                  <a:prstClr val="black"/>
                </a:solidFill>
              </a:rPr>
              <a:t>Social Enterprise </a:t>
            </a:r>
            <a:r>
              <a:rPr lang="en-US" dirty="0" smtClean="0">
                <a:solidFill>
                  <a:prstClr val="black"/>
                </a:solidFill>
              </a:rPr>
              <a:t>D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14" name="Βέλος προς τα κάτω 13"/>
          <p:cNvSpPr/>
          <p:nvPr/>
        </p:nvSpPr>
        <p:spPr>
          <a:xfrm>
            <a:off x="1619673" y="2166663"/>
            <a:ext cx="648072" cy="100811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31641" y="1695291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Profit</a:t>
            </a: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07705" y="476672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504D">
                    <a:lumMod val="75000"/>
                  </a:srgbClr>
                </a:solidFill>
              </a:rPr>
              <a:t>Social Entrepreneurship</a:t>
            </a:r>
            <a:endParaRPr lang="el-GR" sz="2800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23" name="Βέλος προς τα κάτω 22"/>
          <p:cNvSpPr/>
          <p:nvPr/>
        </p:nvSpPr>
        <p:spPr>
          <a:xfrm rot="10800000">
            <a:off x="2879812" y="2166663"/>
            <a:ext cx="648072" cy="1008112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9771" y="1556792"/>
            <a:ext cx="1368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Social Impact</a:t>
            </a: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24" name="Βέλος προς τα κάτω 23"/>
          <p:cNvSpPr/>
          <p:nvPr/>
        </p:nvSpPr>
        <p:spPr>
          <a:xfrm>
            <a:off x="5544111" y="2166663"/>
            <a:ext cx="648072" cy="100811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6079" y="1695291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Profit</a:t>
            </a: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26" name="Βέλος προς τα κάτω 25"/>
          <p:cNvSpPr/>
          <p:nvPr/>
        </p:nvSpPr>
        <p:spPr>
          <a:xfrm rot="10800000">
            <a:off x="6804250" y="2166663"/>
            <a:ext cx="648072" cy="1008112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44209" y="1556792"/>
            <a:ext cx="1368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Social Impact</a:t>
            </a: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36" name="Βέλος προς τα κάτω 35"/>
          <p:cNvSpPr/>
          <p:nvPr/>
        </p:nvSpPr>
        <p:spPr>
          <a:xfrm rot="10800000">
            <a:off x="1696686" y="5133595"/>
            <a:ext cx="648072" cy="100811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332388" y="6183163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Profit</a:t>
            </a: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38" name="Βέλος προς τα κάτω 37"/>
          <p:cNvSpPr/>
          <p:nvPr/>
        </p:nvSpPr>
        <p:spPr>
          <a:xfrm>
            <a:off x="2956825" y="5133595"/>
            <a:ext cx="648072" cy="1008112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56521" y="6069699"/>
            <a:ext cx="1368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Social Impact</a:t>
            </a: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40" name="Βέλος προς τα κάτω 39"/>
          <p:cNvSpPr/>
          <p:nvPr/>
        </p:nvSpPr>
        <p:spPr>
          <a:xfrm rot="10800000">
            <a:off x="5544109" y="5133595"/>
            <a:ext cx="648072" cy="100811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79811" y="6183163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Profit</a:t>
            </a: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42" name="Βέλος προς τα κάτω 41"/>
          <p:cNvSpPr/>
          <p:nvPr/>
        </p:nvSpPr>
        <p:spPr>
          <a:xfrm>
            <a:off x="6804248" y="5133595"/>
            <a:ext cx="648072" cy="1008112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403944" y="6069699"/>
            <a:ext cx="1368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Social Impact</a:t>
            </a: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3" name="Αριστερό-δεξιό βέλος 2"/>
          <p:cNvSpPr/>
          <p:nvPr/>
        </p:nvSpPr>
        <p:spPr>
          <a:xfrm>
            <a:off x="3635896" y="3140968"/>
            <a:ext cx="1800200" cy="542257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28" name="Αριστερό-δεξιό βέλος 27"/>
          <p:cNvSpPr/>
          <p:nvPr/>
        </p:nvSpPr>
        <p:spPr>
          <a:xfrm>
            <a:off x="3635896" y="4758951"/>
            <a:ext cx="1800200" cy="542257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29" name="Αριστερό-δεξιό βέλος 28"/>
          <p:cNvSpPr/>
          <p:nvPr/>
        </p:nvSpPr>
        <p:spPr>
          <a:xfrm rot="1183790">
            <a:off x="3525795" y="3926073"/>
            <a:ext cx="1980019" cy="558143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30" name="Αριστερό-δεξιό βέλος 29"/>
          <p:cNvSpPr/>
          <p:nvPr/>
        </p:nvSpPr>
        <p:spPr>
          <a:xfrm rot="20325653">
            <a:off x="3525733" y="3912703"/>
            <a:ext cx="1980019" cy="558143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31" name="Αριστερό-δεξιό βέλος 30"/>
          <p:cNvSpPr/>
          <p:nvPr/>
        </p:nvSpPr>
        <p:spPr>
          <a:xfrm rot="5400000">
            <a:off x="2062032" y="3914435"/>
            <a:ext cx="1081078" cy="542257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32" name="Αριστερό-δεξιό βέλος 31"/>
          <p:cNvSpPr/>
          <p:nvPr/>
        </p:nvSpPr>
        <p:spPr>
          <a:xfrm rot="5400000">
            <a:off x="5939676" y="3914435"/>
            <a:ext cx="1081078" cy="542257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pic>
        <p:nvPicPr>
          <p:cNvPr id="33" name="Picture 2" descr="C:\Users\avorloou\Dropbox\ΕΓ ΚΑΛΟ Team Folder\Events - Συνέδρια\1η Έκθεση ΚΑΛΟ\+γ+Σ+δ+θ WEB BANNER\Web-Banner_300x250px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70" y="260648"/>
            <a:ext cx="103691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Εικόνα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742" y="188640"/>
            <a:ext cx="985698" cy="97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12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/>
          <p:cNvSpPr/>
          <p:nvPr/>
        </p:nvSpPr>
        <p:spPr>
          <a:xfrm>
            <a:off x="472547" y="1566890"/>
            <a:ext cx="8208912" cy="51024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2400" b="1" dirty="0" smtClean="0">
                <a:solidFill>
                  <a:srgbClr val="C0504D">
                    <a:lumMod val="50000"/>
                  </a:srgbClr>
                </a:solidFill>
              </a:rPr>
              <a:t>Society</a:t>
            </a:r>
            <a:endParaRPr lang="el-GR" sz="2400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35180" y="2872096"/>
            <a:ext cx="2880000" cy="1080000"/>
          </a:xfrm>
          <a:prstGeom prst="rect">
            <a:avLst/>
          </a:prstGeom>
          <a:ln w="38100"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Social Enterprise</a:t>
            </a:r>
            <a:r>
              <a:rPr lang="el-GR" dirty="0" smtClean="0">
                <a:solidFill>
                  <a:prstClr val="black"/>
                </a:solidFill>
              </a:rPr>
              <a:t> </a:t>
            </a:r>
            <a:r>
              <a:rPr lang="el-GR" dirty="0">
                <a:solidFill>
                  <a:prstClr val="black"/>
                </a:solidFill>
              </a:rPr>
              <a:t>Α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35180" y="4365104"/>
            <a:ext cx="2880000" cy="1080000"/>
          </a:xfrm>
          <a:prstGeom prst="rect">
            <a:avLst/>
          </a:prstGeom>
          <a:ln w="38100"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</a:rPr>
              <a:t>Social </a:t>
            </a:r>
            <a:r>
              <a:rPr lang="en-US" dirty="0">
                <a:solidFill>
                  <a:prstClr val="black"/>
                </a:solidFill>
              </a:rPr>
              <a:t>Enterprise </a:t>
            </a:r>
            <a:r>
              <a:rPr lang="en-US" dirty="0" smtClean="0">
                <a:solidFill>
                  <a:prstClr val="black"/>
                </a:solidFill>
              </a:rPr>
              <a:t>B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40215" y="2888299"/>
            <a:ext cx="2880000" cy="1080000"/>
          </a:xfrm>
          <a:prstGeom prst="rect">
            <a:avLst/>
          </a:prstGeom>
          <a:ln w="38100"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dirty="0">
                <a:solidFill>
                  <a:prstClr val="black"/>
                </a:solidFill>
              </a:rPr>
              <a:t>Social </a:t>
            </a:r>
            <a:r>
              <a:rPr lang="en-US" dirty="0" smtClean="0">
                <a:solidFill>
                  <a:prstClr val="black"/>
                </a:solidFill>
              </a:rPr>
              <a:t>Enterprise C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0215" y="4365104"/>
            <a:ext cx="2880000" cy="1080000"/>
          </a:xfrm>
          <a:prstGeom prst="rect">
            <a:avLst/>
          </a:prstGeom>
          <a:ln w="38100"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dirty="0">
                <a:solidFill>
                  <a:prstClr val="black"/>
                </a:solidFill>
              </a:rPr>
              <a:t>Social </a:t>
            </a:r>
            <a:r>
              <a:rPr lang="en-US" dirty="0" smtClean="0">
                <a:solidFill>
                  <a:prstClr val="black"/>
                </a:solidFill>
              </a:rPr>
              <a:t>Enterprise D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14" name="Βέλος προς τα κάτω 13"/>
          <p:cNvSpPr/>
          <p:nvPr/>
        </p:nvSpPr>
        <p:spPr>
          <a:xfrm>
            <a:off x="1619673" y="2166663"/>
            <a:ext cx="648072" cy="100811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31641" y="1695291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Profit</a:t>
            </a: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07705" y="476672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504D">
                    <a:lumMod val="75000"/>
                  </a:srgbClr>
                </a:solidFill>
              </a:rPr>
              <a:t>Social Entrepreneurship</a:t>
            </a:r>
            <a:endParaRPr lang="el-GR" sz="2800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23" name="Βέλος προς τα κάτω 22"/>
          <p:cNvSpPr/>
          <p:nvPr/>
        </p:nvSpPr>
        <p:spPr>
          <a:xfrm rot="10800000">
            <a:off x="2771801" y="2166663"/>
            <a:ext cx="900100" cy="1008112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9771" y="1556792"/>
            <a:ext cx="1368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Social Impact</a:t>
            </a: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24" name="Βέλος προς τα κάτω 23"/>
          <p:cNvSpPr/>
          <p:nvPr/>
        </p:nvSpPr>
        <p:spPr>
          <a:xfrm>
            <a:off x="5544111" y="2166663"/>
            <a:ext cx="648072" cy="100811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6079" y="1695291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Profit</a:t>
            </a: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26" name="Βέλος προς τα κάτω 25"/>
          <p:cNvSpPr/>
          <p:nvPr/>
        </p:nvSpPr>
        <p:spPr>
          <a:xfrm rot="10800000">
            <a:off x="6645312" y="2166663"/>
            <a:ext cx="885413" cy="1008112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44209" y="1556792"/>
            <a:ext cx="1368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Social Impact</a:t>
            </a: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36" name="Βέλος προς τα κάτω 35"/>
          <p:cNvSpPr/>
          <p:nvPr/>
        </p:nvSpPr>
        <p:spPr>
          <a:xfrm rot="10800000">
            <a:off x="1696686" y="5133595"/>
            <a:ext cx="648072" cy="100811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332388" y="6183163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Profit</a:t>
            </a: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38" name="Βέλος προς τα κάτω 37"/>
          <p:cNvSpPr/>
          <p:nvPr/>
        </p:nvSpPr>
        <p:spPr>
          <a:xfrm>
            <a:off x="2771798" y="5133595"/>
            <a:ext cx="864096" cy="1008112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56521" y="6069699"/>
            <a:ext cx="1368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</a:rPr>
              <a:t>Social Impact</a:t>
            </a: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40" name="Βέλος προς τα κάτω 39"/>
          <p:cNvSpPr/>
          <p:nvPr/>
        </p:nvSpPr>
        <p:spPr>
          <a:xfrm rot="10800000">
            <a:off x="5544109" y="5133595"/>
            <a:ext cx="648072" cy="100811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79811" y="6183163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Profit</a:t>
            </a: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42" name="Βέλος προς τα κάτω 41"/>
          <p:cNvSpPr/>
          <p:nvPr/>
        </p:nvSpPr>
        <p:spPr>
          <a:xfrm>
            <a:off x="6665523" y="5133595"/>
            <a:ext cx="844992" cy="1008112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403944" y="6069699"/>
            <a:ext cx="1368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Social Impact</a:t>
            </a:r>
            <a:endParaRPr lang="el-GR" b="1" dirty="0">
              <a:solidFill>
                <a:prstClr val="black"/>
              </a:solidFill>
            </a:endParaRPr>
          </a:p>
        </p:txBody>
      </p:sp>
      <p:sp>
        <p:nvSpPr>
          <p:cNvPr id="3" name="Αριστερό-δεξιό βέλος 2"/>
          <p:cNvSpPr/>
          <p:nvPr/>
        </p:nvSpPr>
        <p:spPr>
          <a:xfrm>
            <a:off x="3635896" y="3140968"/>
            <a:ext cx="1800200" cy="542257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28" name="Αριστερό-δεξιό βέλος 27"/>
          <p:cNvSpPr/>
          <p:nvPr/>
        </p:nvSpPr>
        <p:spPr>
          <a:xfrm>
            <a:off x="3635896" y="4758951"/>
            <a:ext cx="1800200" cy="542257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29" name="Αριστερό-δεξιό βέλος 28"/>
          <p:cNvSpPr/>
          <p:nvPr/>
        </p:nvSpPr>
        <p:spPr>
          <a:xfrm rot="1183790">
            <a:off x="3525795" y="3926073"/>
            <a:ext cx="1980019" cy="558143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30" name="Αριστερό-δεξιό βέλος 29"/>
          <p:cNvSpPr/>
          <p:nvPr/>
        </p:nvSpPr>
        <p:spPr>
          <a:xfrm rot="20325653">
            <a:off x="3525733" y="3912703"/>
            <a:ext cx="1980019" cy="558143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31" name="Αριστερό-δεξιό βέλος 30"/>
          <p:cNvSpPr/>
          <p:nvPr/>
        </p:nvSpPr>
        <p:spPr>
          <a:xfrm rot="5400000">
            <a:off x="2062032" y="3914435"/>
            <a:ext cx="1081078" cy="542257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32" name="Αριστερό-δεξιό βέλος 31"/>
          <p:cNvSpPr/>
          <p:nvPr/>
        </p:nvSpPr>
        <p:spPr>
          <a:xfrm rot="5400000">
            <a:off x="5939676" y="3914435"/>
            <a:ext cx="1081078" cy="542257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pic>
        <p:nvPicPr>
          <p:cNvPr id="33" name="Picture 2" descr="C:\Users\avorloou\Dropbox\ΕΓ ΚΑΛΟ Team Folder\Events - Συνέδρια\1η Έκθεση ΚΑΛΟ\+γ+Σ+δ+θ WEB BANNER\Web-Banner_300x250px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70" y="260648"/>
            <a:ext cx="103691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Εικόνα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742" y="188640"/>
            <a:ext cx="985698" cy="97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62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Status of “worker” and “employer” merge </a:t>
            </a:r>
            <a:r>
              <a:rPr lang="en-US" dirty="0" smtClean="0">
                <a:sym typeface="Wingdings" panose="05000000000000000000" pitchFamily="2" charset="2"/>
              </a:rPr>
              <a:t>Social disparities decrease</a:t>
            </a:r>
            <a:endParaRPr lang="en-US" dirty="0" smtClean="0"/>
          </a:p>
          <a:p>
            <a:r>
              <a:rPr lang="en-US" dirty="0" smtClean="0"/>
              <a:t>Fair distribution of profits among workers </a:t>
            </a:r>
            <a:r>
              <a:rPr lang="en-US" dirty="0" smtClean="0">
                <a:sym typeface="Wingdings" panose="05000000000000000000" pitchFamily="2" charset="2"/>
              </a:rPr>
              <a:t>Financial disparities decrease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Creation of Social Impact at the core of Social Enterprise Improved conditions in Society</a:t>
            </a:r>
          </a:p>
          <a:p>
            <a:r>
              <a:rPr lang="en-US" dirty="0" smtClean="0"/>
              <a:t>Cooperation not competition between social enterprises </a:t>
            </a:r>
            <a:r>
              <a:rPr lang="en-US" dirty="0" smtClean="0">
                <a:sym typeface="Wingdings" panose="05000000000000000000" pitchFamily="2" charset="2"/>
              </a:rPr>
              <a:t>Improved conditions in Society replicated and  distributed locally and regionally</a:t>
            </a:r>
          </a:p>
          <a:p>
            <a:r>
              <a:rPr lang="en-US" dirty="0" smtClean="0"/>
              <a:t>Change of mentality from “for me” to “for the many”</a:t>
            </a:r>
          </a:p>
          <a:p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504D">
                    <a:lumMod val="75000"/>
                  </a:srgbClr>
                </a:solidFill>
              </a:rPr>
              <a:t>Social Entrepreneurship</a:t>
            </a:r>
            <a:r>
              <a:rPr lang="el-GR" b="1" dirty="0">
                <a:solidFill>
                  <a:srgbClr val="C0504D">
                    <a:lumMod val="75000"/>
                  </a:srgbClr>
                </a:solidFill>
              </a:rPr>
              <a:t/>
            </a:r>
            <a:br>
              <a:rPr lang="el-GR" b="1" dirty="0">
                <a:solidFill>
                  <a:srgbClr val="C0504D">
                    <a:lumMod val="75000"/>
                  </a:srgbClr>
                </a:solidFill>
              </a:rPr>
            </a:br>
            <a:r>
              <a:rPr lang="en-US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96884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DesignTemplate">
  <a:themeElements>
    <a:clrScheme name="Προσαρμοσμένο 1">
      <a:dk1>
        <a:sysClr val="windowText" lastClr="000000"/>
      </a:dk1>
      <a:lt1>
        <a:srgbClr val="FFFFFF"/>
      </a:lt1>
      <a:dk2>
        <a:srgbClr val="31859B"/>
      </a:dk2>
      <a:lt2>
        <a:srgbClr val="EEECE1"/>
      </a:lt2>
      <a:accent1>
        <a:srgbClr val="31859B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</TotalTime>
  <Words>329</Words>
  <Application>Microsoft Office PowerPoint</Application>
  <PresentationFormat>Προβολή στην οθόνη (4:3)</PresentationFormat>
  <Paragraphs>87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DesignTemplate</vt:lpstr>
      <vt:lpstr>Social and Solidarity Economy impact to Society</vt:lpstr>
      <vt:lpstr>What we mean by SSE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Social Entrepreneurship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Antonios Vorloou</dc:creator>
  <cp:lastModifiedBy>pc3</cp:lastModifiedBy>
  <cp:revision>7</cp:revision>
  <dcterms:created xsi:type="dcterms:W3CDTF">2017-11-08T23:24:13Z</dcterms:created>
  <dcterms:modified xsi:type="dcterms:W3CDTF">2017-11-14T15:05:04Z</dcterms:modified>
</cp:coreProperties>
</file>